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74" autoAdjust="0"/>
    <p:restoredTop sz="94660"/>
  </p:normalViewPr>
  <p:slideViewPr>
    <p:cSldViewPr snapToGrid="0">
      <p:cViewPr varScale="1">
        <p:scale>
          <a:sx n="63" d="100"/>
          <a:sy n="63" d="100"/>
        </p:scale>
        <p:origin x="11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191437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20458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937629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163501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25337F1-7D42-4E95-94F6-DBCDA9746A7D}" type="datetimeFigureOut">
              <a:rPr lang="es-PE" smtClean="0"/>
              <a:t>13/06/2016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2656857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fecha 4"/>
          <p:cNvSpPr>
            <a:spLocks noGrp="1"/>
          </p:cNvSpPr>
          <p:nvPr>
            <p:ph type="dt" sz="half" idx="10"/>
          </p:nvPr>
        </p:nvSpPr>
        <p:spPr/>
        <p:txBody>
          <a:bodyPr/>
          <a:lstStyle/>
          <a:p>
            <a:fld id="{F25337F1-7D42-4E95-94F6-DBCDA9746A7D}" type="datetimeFigureOut">
              <a:rPr lang="es-PE" smtClean="0"/>
              <a:t>13/06/2016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085546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Marcador de fecha 6"/>
          <p:cNvSpPr>
            <a:spLocks noGrp="1"/>
          </p:cNvSpPr>
          <p:nvPr>
            <p:ph type="dt" sz="half" idx="10"/>
          </p:nvPr>
        </p:nvSpPr>
        <p:spPr/>
        <p:txBody>
          <a:bodyPr/>
          <a:lstStyle/>
          <a:p>
            <a:fld id="{F25337F1-7D42-4E95-94F6-DBCDA9746A7D}" type="datetimeFigureOut">
              <a:rPr lang="es-PE" smtClean="0"/>
              <a:t>13/06/2016</a:t>
            </a:fld>
            <a:endParaRPr lang="es-PE"/>
          </a:p>
        </p:txBody>
      </p:sp>
      <p:sp>
        <p:nvSpPr>
          <p:cNvPr id="8" name="Marcador de pie de página 7"/>
          <p:cNvSpPr>
            <a:spLocks noGrp="1"/>
          </p:cNvSpPr>
          <p:nvPr>
            <p:ph type="ftr" sz="quarter" idx="11"/>
          </p:nvPr>
        </p:nvSpPr>
        <p:spPr/>
        <p:txBody>
          <a:bodyPr/>
          <a:lstStyle/>
          <a:p>
            <a:endParaRPr lang="es-PE"/>
          </a:p>
        </p:txBody>
      </p:sp>
      <p:sp>
        <p:nvSpPr>
          <p:cNvPr id="9" name="Marcador de número de diapositiva 8"/>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653466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fecha 2"/>
          <p:cNvSpPr>
            <a:spLocks noGrp="1"/>
          </p:cNvSpPr>
          <p:nvPr>
            <p:ph type="dt" sz="half" idx="10"/>
          </p:nvPr>
        </p:nvSpPr>
        <p:spPr/>
        <p:txBody>
          <a:bodyPr/>
          <a:lstStyle/>
          <a:p>
            <a:fld id="{F25337F1-7D42-4E95-94F6-DBCDA9746A7D}" type="datetimeFigureOut">
              <a:rPr lang="es-PE" smtClean="0"/>
              <a:t>13/06/2016</a:t>
            </a:fld>
            <a:endParaRPr lang="es-PE"/>
          </a:p>
        </p:txBody>
      </p:sp>
      <p:sp>
        <p:nvSpPr>
          <p:cNvPr id="4" name="Marcador de pie de página 3"/>
          <p:cNvSpPr>
            <a:spLocks noGrp="1"/>
          </p:cNvSpPr>
          <p:nvPr>
            <p:ph type="ftr" sz="quarter" idx="11"/>
          </p:nvPr>
        </p:nvSpPr>
        <p:spPr/>
        <p:txBody>
          <a:bodyPr/>
          <a:lstStyle/>
          <a:p>
            <a:endParaRPr lang="es-PE"/>
          </a:p>
        </p:txBody>
      </p:sp>
      <p:sp>
        <p:nvSpPr>
          <p:cNvPr id="5" name="Marcador de número de diapositiva 4"/>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4393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25337F1-7D42-4E95-94F6-DBCDA9746A7D}" type="datetimeFigureOut">
              <a:rPr lang="es-PE" smtClean="0"/>
              <a:t>13/06/2016</a:t>
            </a:fld>
            <a:endParaRPr lang="es-PE"/>
          </a:p>
        </p:txBody>
      </p:sp>
      <p:sp>
        <p:nvSpPr>
          <p:cNvPr id="3" name="Marcador de pie de página 2"/>
          <p:cNvSpPr>
            <a:spLocks noGrp="1"/>
          </p:cNvSpPr>
          <p:nvPr>
            <p:ph type="ftr" sz="quarter" idx="11"/>
          </p:nvPr>
        </p:nvSpPr>
        <p:spPr/>
        <p:txBody>
          <a:bodyPr/>
          <a:lstStyle/>
          <a:p>
            <a:endParaRPr lang="es-PE"/>
          </a:p>
        </p:txBody>
      </p:sp>
      <p:sp>
        <p:nvSpPr>
          <p:cNvPr id="4" name="Marcador de número de diapositiva 3"/>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882655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13/06/2016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88325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13/06/2016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96740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5337F1-7D42-4E95-94F6-DBCDA9746A7D}" type="datetimeFigureOut">
              <a:rPr lang="es-PE" smtClean="0"/>
              <a:t>13/06/2016</a:t>
            </a:fld>
            <a:endParaRPr lang="es-P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11A633-7E8F-4D16-8D93-70DE317B6EA0}" type="slidenum">
              <a:rPr lang="es-PE" smtClean="0"/>
              <a:t>‹Nº›</a:t>
            </a:fld>
            <a:endParaRPr lang="es-PE"/>
          </a:p>
        </p:txBody>
      </p:sp>
    </p:spTree>
    <p:extLst>
      <p:ext uri="{BB962C8B-B14F-4D97-AF65-F5344CB8AC3E}">
        <p14:creationId xmlns:p14="http://schemas.microsoft.com/office/powerpoint/2010/main" val="869110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16" name="Rectángulo 15"/>
          <p:cNvSpPr/>
          <p:nvPr/>
        </p:nvSpPr>
        <p:spPr>
          <a:xfrm>
            <a:off x="276821" y="1196919"/>
            <a:ext cx="9992299" cy="507831"/>
          </a:xfrm>
          <a:prstGeom prst="rect">
            <a:avLst/>
          </a:prstGeom>
        </p:spPr>
        <p:txBody>
          <a:bodyPr wrap="square">
            <a:spAutoFit/>
          </a:bodyPr>
          <a:lstStyle/>
          <a:p>
            <a:pPr algn="just">
              <a:lnSpc>
                <a:spcPct val="150000"/>
              </a:lnSpc>
              <a:spcBef>
                <a:spcPts val="1600"/>
              </a:spcBef>
              <a:spcAft>
                <a:spcPts val="0"/>
              </a:spcAft>
            </a:pPr>
            <a:r>
              <a:rPr lang="es-PE" b="1" kern="0" cap="all" spc="20" smtClean="0">
                <a:solidFill>
                  <a:srgbClr val="A6A6A6"/>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CASO 4:</a:t>
            </a:r>
            <a:r>
              <a:rPr lang="es-PE" sz="1600" b="1" kern="0" cap="all" spc="20" smtClean="0">
                <a:solidFill>
                  <a:srgbClr val="A6A6A6"/>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es-PE" b="1" kern="0" cap="all" spc="20" dirty="0">
                <a:solidFill>
                  <a:schemeClr val="accent1">
                    <a:lumMod val="50000"/>
                  </a:schemeClr>
                </a:solidFill>
                <a:latin typeface="Calibri Light" panose="020F0302020204030204" pitchFamily="34" charset="0"/>
                <a:ea typeface="Times New Roman" panose="02020603050405020304" pitchFamily="18" charset="0"/>
                <a:cs typeface="Times New Roman" panose="02020603050405020304" pitchFamily="18" charset="0"/>
              </a:rPr>
              <a:t>EXPEDIENTE TÉCNICO DE OBRA </a:t>
            </a:r>
            <a:r>
              <a:rPr lang="es-PE" b="1" kern="0" cap="all" spc="20" dirty="0" smtClean="0">
                <a:solidFill>
                  <a:schemeClr val="accent1">
                    <a:lumMod val="50000"/>
                  </a:schemeClr>
                </a:solidFill>
                <a:latin typeface="Calibri Light" panose="020F0302020204030204" pitchFamily="34" charset="0"/>
                <a:ea typeface="Times New Roman" panose="02020603050405020304" pitchFamily="18" charset="0"/>
                <a:cs typeface="Times New Roman" panose="02020603050405020304" pitchFamily="18" charset="0"/>
              </a:rPr>
              <a:t>DESACTUALIZADO</a:t>
            </a:r>
            <a:endParaRPr lang="es-PE" b="1" kern="0" cap="all" spc="20" dirty="0">
              <a:solidFill>
                <a:schemeClr val="accent1">
                  <a:lumMod val="50000"/>
                </a:schemeClr>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graphicFrame>
        <p:nvGraphicFramePr>
          <p:cNvPr id="17" name="Tabla 16"/>
          <p:cNvGraphicFramePr>
            <a:graphicFrameLocks noGrp="1"/>
          </p:cNvGraphicFramePr>
          <p:nvPr>
            <p:extLst>
              <p:ext uri="{D42A27DB-BD31-4B8C-83A1-F6EECF244321}">
                <p14:modId xmlns:p14="http://schemas.microsoft.com/office/powerpoint/2010/main" val="3530361963"/>
              </p:ext>
            </p:extLst>
          </p:nvPr>
        </p:nvGraphicFramePr>
        <p:xfrm>
          <a:off x="314921" y="2014024"/>
          <a:ext cx="6652170" cy="2713736"/>
        </p:xfrm>
        <a:graphic>
          <a:graphicData uri="http://schemas.openxmlformats.org/drawingml/2006/table">
            <a:tbl>
              <a:tblPr firstRow="1" firstCol="1" bandRow="1">
                <a:tableStyleId>{125E5076-3810-47DD-B79F-674D7AD40C01}</a:tableStyleId>
              </a:tblPr>
              <a:tblGrid>
                <a:gridCol w="6652170"/>
              </a:tblGrid>
              <a:tr h="160020">
                <a:tc>
                  <a:txBody>
                    <a:bodyPr/>
                    <a:lstStyle/>
                    <a:p>
                      <a:pPr algn="l">
                        <a:lnSpc>
                          <a:spcPct val="150000"/>
                        </a:lnSpc>
                        <a:spcAft>
                          <a:spcPts val="0"/>
                        </a:spcAft>
                      </a:pPr>
                      <a:r>
                        <a:rPr lang="es-PE" sz="1600" dirty="0">
                          <a:effectLst/>
                        </a:rPr>
                        <a:t>ESCENARIO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649605">
                <a:tc>
                  <a:txBody>
                    <a:bodyPr/>
                    <a:lstStyle/>
                    <a:p>
                      <a:pPr marL="0" marR="0" lvl="0" indent="0" algn="just" defTabSz="914400" rtl="0" eaLnBrk="1" fontAlgn="auto" latinLnBrk="0" hangingPunct="1">
                        <a:lnSpc>
                          <a:spcPct val="107000"/>
                        </a:lnSpc>
                        <a:spcBef>
                          <a:spcPts val="0"/>
                        </a:spcBef>
                        <a:spcAft>
                          <a:spcPts val="1000"/>
                        </a:spcAft>
                        <a:buClrTx/>
                        <a:buSzTx/>
                        <a:buFont typeface="Wingdings" panose="05000000000000000000" pitchFamily="2" charset="2"/>
                        <a:buNone/>
                        <a:tabLst/>
                        <a:defRPr/>
                      </a:pPr>
                      <a:r>
                        <a:rPr lang="es-ES" sz="1800" b="0" kern="1200" dirty="0" smtClean="0">
                          <a:solidFill>
                            <a:schemeClr val="lt1"/>
                          </a:solidFill>
                          <a:effectLst/>
                          <a:latin typeface="+mn-lt"/>
                          <a:ea typeface="+mn-ea"/>
                          <a:cs typeface="+mn-cs"/>
                        </a:rPr>
                        <a:t>Una entidad tiene registrado hace 5 años el costo de un expediente técnico de obra, cuyo importe ascendente a S/ 150,000 fue pagado íntegramente en aquel tiempo. A la fecha, aún se mantiene en cuentas de activo (1505.02), y se sabe que la normatividad del Sistema Nacional de Inversión Pública, solo otorga un plazo de tres años para la vigencia de un expediente de obra</a:t>
                      </a:r>
                      <a:r>
                        <a:rPr lang="es-PE" b="0" dirty="0" smtClean="0">
                          <a:effectLst/>
                        </a:rPr>
                        <a:t> </a:t>
                      </a:r>
                      <a:r>
                        <a:rPr lang="es-PE" sz="1800" b="0" kern="1200" dirty="0" smtClean="0">
                          <a:solidFill>
                            <a:schemeClr val="lt1"/>
                          </a:solidFill>
                          <a:effectLst/>
                          <a:latin typeface="+mn-lt"/>
                          <a:ea typeface="+mn-ea"/>
                          <a:cs typeface="+mn-cs"/>
                        </a:rPr>
                        <a:t>Art. 40° Directiva General del Sistema Nacional de Inversión Pública N°003-2011-EF/68.01.</a:t>
                      </a:r>
                      <a:endParaRPr lang="es-PE" sz="1800" b="0" kern="1200" dirty="0">
                        <a:solidFill>
                          <a:schemeClr val="lt1"/>
                        </a:solidFill>
                        <a:effectLst/>
                        <a:latin typeface="+mn-lt"/>
                        <a:ea typeface="+mn-ea"/>
                        <a:cs typeface="+mn-cs"/>
                      </a:endParaRPr>
                    </a:p>
                  </a:txBody>
                  <a:tcPr marL="68580" marR="68580" marT="0" marB="0"/>
                </a:tc>
              </a:tr>
            </a:tbl>
          </a:graphicData>
        </a:graphic>
      </p:graphicFrame>
      <p:graphicFrame>
        <p:nvGraphicFramePr>
          <p:cNvPr id="19" name="Tabla 18"/>
          <p:cNvGraphicFramePr>
            <a:graphicFrameLocks noGrp="1"/>
          </p:cNvGraphicFramePr>
          <p:nvPr>
            <p:extLst>
              <p:ext uri="{D42A27DB-BD31-4B8C-83A1-F6EECF244321}">
                <p14:modId xmlns:p14="http://schemas.microsoft.com/office/powerpoint/2010/main" val="3244280980"/>
              </p:ext>
            </p:extLst>
          </p:nvPr>
        </p:nvGraphicFramePr>
        <p:xfrm>
          <a:off x="295871" y="5074188"/>
          <a:ext cx="6643201" cy="996696"/>
        </p:xfrm>
        <a:graphic>
          <a:graphicData uri="http://schemas.openxmlformats.org/drawingml/2006/table">
            <a:tbl>
              <a:tblPr firstRow="1" firstCol="1" bandRow="1">
                <a:tableStyleId>{125E5076-3810-47DD-B79F-674D7AD40C01}</a:tableStyleId>
              </a:tblPr>
              <a:tblGrid>
                <a:gridCol w="6643201"/>
              </a:tblGrid>
              <a:tr h="279400">
                <a:tc>
                  <a:txBody>
                    <a:bodyPr/>
                    <a:lstStyle/>
                    <a:p>
                      <a:pPr algn="l">
                        <a:lnSpc>
                          <a:spcPct val="150000"/>
                        </a:lnSpc>
                        <a:spcAft>
                          <a:spcPts val="0"/>
                        </a:spcAft>
                      </a:pPr>
                      <a:r>
                        <a:rPr lang="es-PE" sz="1600" b="1" kern="1200" dirty="0">
                          <a:solidFill>
                            <a:schemeClr val="lt1"/>
                          </a:solidFill>
                          <a:effectLst/>
                          <a:latin typeface="+mn-lt"/>
                          <a:ea typeface="+mn-ea"/>
                          <a:cs typeface="+mn-cs"/>
                        </a:rPr>
                        <a:t>SE PIDE </a:t>
                      </a:r>
                    </a:p>
                  </a:txBody>
                  <a:tcPr marL="68580" marR="68580" marT="0" marB="0" anchor="ctr"/>
                </a:tc>
              </a:tr>
              <a:tr h="412750">
                <a:tc>
                  <a:txBody>
                    <a:bodyPr/>
                    <a:lstStyle/>
                    <a:p>
                      <a:pPr marL="0" lvl="0" indent="0" algn="just">
                        <a:lnSpc>
                          <a:spcPct val="115000"/>
                        </a:lnSpc>
                        <a:spcAft>
                          <a:spcPts val="1000"/>
                        </a:spcAft>
                        <a:buFont typeface="Wingdings" panose="05000000000000000000" pitchFamily="2" charset="2"/>
                        <a:buNone/>
                      </a:pPr>
                      <a:r>
                        <a:rPr lang="es-ES" sz="1800" b="0" kern="1200" dirty="0" smtClean="0">
                          <a:solidFill>
                            <a:schemeClr val="lt1"/>
                          </a:solidFill>
                          <a:effectLst/>
                          <a:latin typeface="+mn-lt"/>
                          <a:ea typeface="+mn-ea"/>
                          <a:cs typeface="+mn-cs"/>
                        </a:rPr>
                        <a:t>Determinar el tratamiento contable que corresponda al escenario propuesto, de acuerdo con la NICSP 03</a:t>
                      </a:r>
                      <a:endParaRPr lang="es-PE" sz="1800" b="0" kern="1200" dirty="0">
                        <a:solidFill>
                          <a:schemeClr val="lt1"/>
                        </a:solidFill>
                        <a:effectLst/>
                        <a:latin typeface="+mn-lt"/>
                        <a:ea typeface="+mn-ea"/>
                        <a:cs typeface="+mn-cs"/>
                      </a:endParaRPr>
                    </a:p>
                  </a:txBody>
                  <a:tcPr marL="68580" marR="68580" marT="0" marB="0"/>
                </a:tc>
              </a:tr>
            </a:tbl>
          </a:graphicData>
        </a:graphic>
      </p:graphicFrame>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1400" y="2444468"/>
            <a:ext cx="4343400" cy="2886075"/>
          </a:xfrm>
          <a:prstGeom prst="rect">
            <a:avLst/>
          </a:prstGeom>
        </p:spPr>
      </p:pic>
    </p:spTree>
    <p:extLst>
      <p:ext uri="{BB962C8B-B14F-4D97-AF65-F5344CB8AC3E}">
        <p14:creationId xmlns:p14="http://schemas.microsoft.com/office/powerpoint/2010/main" val="2453972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500" fill="hold"/>
                                        <p:tgtEl>
                                          <p:spTgt spid="16"/>
                                        </p:tgtEl>
                                        <p:attrNameLst>
                                          <p:attrName>ppt_x</p:attrName>
                                        </p:attrNameLst>
                                      </p:cBhvr>
                                      <p:tavLst>
                                        <p:tav tm="0">
                                          <p:val>
                                            <p:strVal val="#ppt_x"/>
                                          </p:val>
                                        </p:tav>
                                        <p:tav tm="100000">
                                          <p:val>
                                            <p:strVal val="#ppt_x"/>
                                          </p:val>
                                        </p:tav>
                                      </p:tavLst>
                                    </p:anim>
                                    <p:anim calcmode="lin" valueType="num">
                                      <p:cBhvr additive="base">
                                        <p:cTn id="1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2000" fill="hold"/>
                                        <p:tgtEl>
                                          <p:spTgt spid="17"/>
                                        </p:tgtEl>
                                        <p:attrNameLst>
                                          <p:attrName>ppt_x</p:attrName>
                                        </p:attrNameLst>
                                      </p:cBhvr>
                                      <p:tavLst>
                                        <p:tav tm="0">
                                          <p:val>
                                            <p:strVal val="#ppt_x"/>
                                          </p:val>
                                        </p:tav>
                                        <p:tav tm="100000">
                                          <p:val>
                                            <p:strVal val="#ppt_x"/>
                                          </p:val>
                                        </p:tav>
                                      </p:tavLst>
                                    </p:anim>
                                    <p:anim calcmode="lin" valueType="num">
                                      <p:cBhvr additive="base">
                                        <p:cTn id="17" dur="2000" fill="hold"/>
                                        <p:tgtEl>
                                          <p:spTgt spid="17"/>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49" presetClass="entr" presetSubtype="0" decel="10000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 calcmode="lin" valueType="num">
                                      <p:cBhvr>
                                        <p:cTn id="23" dur="500" fill="hold"/>
                                        <p:tgtEl>
                                          <p:spTgt spid="19"/>
                                        </p:tgtEl>
                                        <p:attrNameLst>
                                          <p:attrName>style.rotation</p:attrName>
                                        </p:attrNameLst>
                                      </p:cBhvr>
                                      <p:tavLst>
                                        <p:tav tm="0">
                                          <p:val>
                                            <p:fltVal val="360"/>
                                          </p:val>
                                        </p:tav>
                                        <p:tav tm="100000">
                                          <p:val>
                                            <p:fltVal val="0"/>
                                          </p:val>
                                        </p:tav>
                                      </p:tavLst>
                                    </p:anim>
                                    <p:animEffect transition="in" filter="fade">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1796014471"/>
              </p:ext>
            </p:extLst>
          </p:nvPr>
        </p:nvGraphicFramePr>
        <p:xfrm>
          <a:off x="186981" y="1086993"/>
          <a:ext cx="4215685" cy="3916695"/>
        </p:xfrm>
        <a:graphic>
          <a:graphicData uri="http://schemas.openxmlformats.org/drawingml/2006/table">
            <a:tbl>
              <a:tblPr firstRow="1" firstCol="1" bandRow="1">
                <a:tableStyleId>{125E5076-3810-47DD-B79F-674D7AD40C01}</a:tableStyleId>
              </a:tblPr>
              <a:tblGrid>
                <a:gridCol w="4215685"/>
              </a:tblGrid>
              <a:tr h="459219">
                <a:tc>
                  <a:txBody>
                    <a:bodyPr/>
                    <a:lstStyle/>
                    <a:p>
                      <a:pPr algn="l">
                        <a:lnSpc>
                          <a:spcPct val="150000"/>
                        </a:lnSpc>
                        <a:spcAft>
                          <a:spcPts val="0"/>
                        </a:spcAft>
                      </a:pPr>
                      <a:r>
                        <a:rPr lang="es-PE" sz="1600" dirty="0" smtClean="0">
                          <a:effectLst/>
                        </a:rPr>
                        <a:t>DESARROLLO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457476">
                <a:tc>
                  <a:txBody>
                    <a:bodyPr/>
                    <a:lstStyle/>
                    <a:p>
                      <a:pPr algn="just"/>
                      <a:r>
                        <a:rPr lang="es-PE" sz="1600" b="0" kern="1200" dirty="0" smtClean="0">
                          <a:solidFill>
                            <a:schemeClr val="lt1"/>
                          </a:solidFill>
                          <a:effectLst/>
                          <a:latin typeface="+mn-lt"/>
                          <a:ea typeface="+mn-ea"/>
                          <a:cs typeface="+mn-cs"/>
                        </a:rPr>
                        <a:t>La NICSP 01 “Presentación de Estados Financieros” define al activo como un recurso controlado por la entidad, como consecuencia de hechos ocurridos en el pasado, del cual la entidad espera obtener en el futuro beneficios económicos o un potencial de servicio. En relación al expediente técnico materia de análisis, este se encuentra obsoleto en virtud a la vigencia de los estudios de preinversión (3 años); por lo tanto, la entidad ya no espera obtener de él beneficios económicos o un potencial de servicios, configurándose la pérdida de la condición de activo, debiéndose reflejar como un gasto</a:t>
                      </a:r>
                      <a:endParaRPr lang="es-PE" sz="1400" b="0" kern="1200" dirty="0">
                        <a:solidFill>
                          <a:schemeClr val="lt1"/>
                        </a:solidFill>
                        <a:effectLst/>
                        <a:latin typeface="+mn-lt"/>
                        <a:ea typeface="+mn-ea"/>
                        <a:cs typeface="+mn-cs"/>
                      </a:endParaRPr>
                    </a:p>
                  </a:txBody>
                  <a:tcPr marL="68580" marR="68580" marT="0" marB="0"/>
                </a:tc>
              </a:tr>
            </a:tbl>
          </a:graphicData>
        </a:graphic>
      </p:graphicFrame>
      <p:pic>
        <p:nvPicPr>
          <p:cNvPr id="17" name="Imagen 16"/>
          <p:cNvPicPr/>
          <p:nvPr/>
        </p:nvPicPr>
        <p:blipFill rotWithShape="1">
          <a:blip r:embed="rId3">
            <a:extLst>
              <a:ext uri="{28A0092B-C50C-407E-A947-70E740481C1C}">
                <a14:useLocalDpi xmlns:a14="http://schemas.microsoft.com/office/drawing/2010/main" val="0"/>
              </a:ext>
            </a:extLst>
          </a:blip>
          <a:srcRect l="25324" t="15329" r="25953" b="18935"/>
          <a:stretch/>
        </p:blipFill>
        <p:spPr bwMode="auto">
          <a:xfrm>
            <a:off x="4527444" y="1086993"/>
            <a:ext cx="7546023" cy="5652473"/>
          </a:xfrm>
          <a:prstGeom prst="rect">
            <a:avLst/>
          </a:prstGeom>
          <a:ln>
            <a:noFill/>
          </a:ln>
          <a:extLst>
            <a:ext uri="{53640926-AAD7-44D8-BBD7-CCE9431645EC}">
              <a14:shadowObscured xmlns:a14="http://schemas.microsoft.com/office/drawing/2010/main"/>
            </a:ext>
          </a:extLst>
        </p:spPr>
      </p:pic>
      <p:cxnSp>
        <p:nvCxnSpPr>
          <p:cNvPr id="19" name="Conector angular 18"/>
          <p:cNvCxnSpPr/>
          <p:nvPr/>
        </p:nvCxnSpPr>
        <p:spPr>
          <a:xfrm>
            <a:off x="4758267" y="3302003"/>
            <a:ext cx="1879600" cy="1320797"/>
          </a:xfrm>
          <a:prstGeom prst="bentConnector3">
            <a:avLst>
              <a:gd name="adj1" fmla="val 50000"/>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484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up)">
                                      <p:cBhvr>
                                        <p:cTn id="8" dur="500"/>
                                        <p:tgtEl>
                                          <p:spTgt spid="17"/>
                                        </p:tgtEl>
                                      </p:cBhvr>
                                    </p:animEffect>
                                  </p:childTnLst>
                                </p:cTn>
                              </p:par>
                            </p:childTnLst>
                          </p:cTn>
                        </p:par>
                        <p:par>
                          <p:cTn id="9" fill="hold">
                            <p:stCondLst>
                              <p:cond delay="500"/>
                            </p:stCondLst>
                            <p:childTnLst>
                              <p:par>
                                <p:cTn id="10" presetID="20" presetClass="entr" presetSubtype="0"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edge">
                                      <p:cBhvr>
                                        <p:cTn id="12" dur="2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50" presetClass="entr" presetSubtype="0" decel="10000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2000" fill="hold"/>
                                        <p:tgtEl>
                                          <p:spTgt spid="16"/>
                                        </p:tgtEl>
                                        <p:attrNameLst>
                                          <p:attrName>ppt_w</p:attrName>
                                        </p:attrNameLst>
                                      </p:cBhvr>
                                      <p:tavLst>
                                        <p:tav tm="0">
                                          <p:val>
                                            <p:strVal val="#ppt_w+.3"/>
                                          </p:val>
                                        </p:tav>
                                        <p:tav tm="100000">
                                          <p:val>
                                            <p:strVal val="#ppt_w"/>
                                          </p:val>
                                        </p:tav>
                                      </p:tavLst>
                                    </p:anim>
                                    <p:anim calcmode="lin" valueType="num">
                                      <p:cBhvr>
                                        <p:cTn id="18" dur="2000" fill="hold"/>
                                        <p:tgtEl>
                                          <p:spTgt spid="16"/>
                                        </p:tgtEl>
                                        <p:attrNameLst>
                                          <p:attrName>ppt_h</p:attrName>
                                        </p:attrNameLst>
                                      </p:cBhvr>
                                      <p:tavLst>
                                        <p:tav tm="0">
                                          <p:val>
                                            <p:strVal val="#ppt_h"/>
                                          </p:val>
                                        </p:tav>
                                        <p:tav tm="100000">
                                          <p:val>
                                            <p:strVal val="#ppt_h"/>
                                          </p:val>
                                        </p:tav>
                                      </p:tavLst>
                                    </p:anim>
                                    <p:animEffect transition="in" filter="fade">
                                      <p:cBhvr>
                                        <p:cTn id="1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3422651602"/>
              </p:ext>
            </p:extLst>
          </p:nvPr>
        </p:nvGraphicFramePr>
        <p:xfrm>
          <a:off x="311760" y="1086993"/>
          <a:ext cx="3973370" cy="4299489"/>
        </p:xfrm>
        <a:graphic>
          <a:graphicData uri="http://schemas.openxmlformats.org/drawingml/2006/table">
            <a:tbl>
              <a:tblPr firstRow="1" firstCol="1" bandRow="1">
                <a:tableStyleId>{125E5076-3810-47DD-B79F-674D7AD40C01}</a:tableStyleId>
              </a:tblPr>
              <a:tblGrid>
                <a:gridCol w="3973370"/>
              </a:tblGrid>
              <a:tr h="459009">
                <a:tc>
                  <a:txBody>
                    <a:bodyPr/>
                    <a:lstStyle/>
                    <a:p>
                      <a:pPr algn="l">
                        <a:lnSpc>
                          <a:spcPct val="150000"/>
                        </a:lnSpc>
                        <a:spcAft>
                          <a:spcPts val="0"/>
                        </a:spcAft>
                      </a:pPr>
                      <a:r>
                        <a:rPr lang="es-PE" sz="1600" dirty="0" smtClean="0">
                          <a:effectLst/>
                        </a:rPr>
                        <a:t>DESARROLLO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455893">
                <a:tc>
                  <a:txBody>
                    <a:bodyPr/>
                    <a:lstStyle/>
                    <a:p>
                      <a:pPr algn="just"/>
                      <a:r>
                        <a:rPr lang="es-PE" sz="1800" b="0" kern="1200" dirty="0" smtClean="0">
                          <a:solidFill>
                            <a:schemeClr val="bg1"/>
                          </a:solidFill>
                          <a:effectLst/>
                          <a:latin typeface="+mn-lt"/>
                          <a:ea typeface="+mn-ea"/>
                          <a:cs typeface="+mn-cs"/>
                        </a:rPr>
                        <a:t>Se debe tener en cuenta que la condición de activo se perdió hace tres años, por lo tanto, el registro debió haberse efectuado en el año 4, sin embargo ello no ocurrió. Al registrarse recién en el año 5, calificaría como un error de acuerdo con la NICSP 03; en tal sentido, el registro será retroactivo afectándose a los resultados acumulados.</a:t>
                      </a:r>
                    </a:p>
                    <a:p>
                      <a:pPr algn="just"/>
                      <a:r>
                        <a:rPr lang="es-PE" sz="1800" b="0" kern="1200" dirty="0" smtClean="0">
                          <a:solidFill>
                            <a:schemeClr val="bg1"/>
                          </a:solidFill>
                          <a:effectLst/>
                          <a:latin typeface="+mn-lt"/>
                          <a:ea typeface="+mn-ea"/>
                          <a:cs typeface="+mn-cs"/>
                        </a:rPr>
                        <a:t> </a:t>
                      </a:r>
                    </a:p>
                    <a:p>
                      <a:pPr algn="just"/>
                      <a:r>
                        <a:rPr lang="es-PE" sz="1800" b="0" kern="1200" dirty="0" smtClean="0">
                          <a:solidFill>
                            <a:schemeClr val="bg1"/>
                          </a:solidFill>
                          <a:effectLst/>
                          <a:latin typeface="+mn-lt"/>
                          <a:ea typeface="+mn-ea"/>
                          <a:cs typeface="+mn-cs"/>
                        </a:rPr>
                        <a:t>Con la documentación de sustento pertinente, el Contador deberá efectuar el siguiente registro contable:</a:t>
                      </a:r>
                      <a:endParaRPr lang="es-PE" sz="1800" b="0" kern="1200" dirty="0">
                        <a:solidFill>
                          <a:schemeClr val="bg1"/>
                        </a:solidFill>
                        <a:effectLst/>
                        <a:latin typeface="+mn-lt"/>
                        <a:ea typeface="+mn-ea"/>
                        <a:cs typeface="+mn-cs"/>
                      </a:endParaRPr>
                    </a:p>
                  </a:txBody>
                  <a:tcPr marL="68580" marR="68580" marT="0" marB="0"/>
                </a:tc>
              </a:tr>
            </a:tbl>
          </a:graphicData>
        </a:graphic>
      </p:graphicFrame>
      <p:pic>
        <p:nvPicPr>
          <p:cNvPr id="15" name="Imagen 14"/>
          <p:cNvPicPr/>
          <p:nvPr/>
        </p:nvPicPr>
        <p:blipFill rotWithShape="1">
          <a:blip r:embed="rId3"/>
          <a:srcRect l="24805" t="20102" r="24778" b="22491"/>
          <a:stretch/>
        </p:blipFill>
        <p:spPr bwMode="auto">
          <a:xfrm>
            <a:off x="4374776" y="1086994"/>
            <a:ext cx="7602071" cy="556481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5565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2000" fill="hold"/>
                                        <p:tgtEl>
                                          <p:spTgt spid="16"/>
                                        </p:tgtEl>
                                        <p:attrNameLst>
                                          <p:attrName>ppt_w</p:attrName>
                                        </p:attrNameLst>
                                      </p:cBhvr>
                                      <p:tavLst>
                                        <p:tav tm="0">
                                          <p:val>
                                            <p:strVal val="#ppt_w+.3"/>
                                          </p:val>
                                        </p:tav>
                                        <p:tav tm="100000">
                                          <p:val>
                                            <p:strVal val="#ppt_w"/>
                                          </p:val>
                                        </p:tav>
                                      </p:tavLst>
                                    </p:anim>
                                    <p:anim calcmode="lin" valueType="num">
                                      <p:cBhvr>
                                        <p:cTn id="8" dur="2000" fill="hold"/>
                                        <p:tgtEl>
                                          <p:spTgt spid="16"/>
                                        </p:tgtEl>
                                        <p:attrNameLst>
                                          <p:attrName>ppt_h</p:attrName>
                                        </p:attrNameLst>
                                      </p:cBhvr>
                                      <p:tavLst>
                                        <p:tav tm="0">
                                          <p:val>
                                            <p:strVal val="#ppt_h"/>
                                          </p:val>
                                        </p:tav>
                                        <p:tav tm="100000">
                                          <p:val>
                                            <p:strVal val="#ppt_h"/>
                                          </p:val>
                                        </p:tav>
                                      </p:tavLst>
                                    </p:anim>
                                    <p:animEffect transition="in" filter="fade">
                                      <p:cBhvr>
                                        <p:cTn id="9" dur="20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2000"/>
                                        <p:tgtEl>
                                          <p:spTgt spid="15"/>
                                        </p:tgtEl>
                                        <p:attrNameLst>
                                          <p:attrName>ppt_y</p:attrName>
                                        </p:attrNameLst>
                                      </p:cBhvr>
                                      <p:tavLst>
                                        <p:tav tm="0">
                                          <p:val>
                                            <p:strVal val="#ppt_y+#ppt_h*1.125000"/>
                                          </p:val>
                                        </p:tav>
                                        <p:tav tm="100000">
                                          <p:val>
                                            <p:strVal val="#ppt_y"/>
                                          </p:val>
                                        </p:tav>
                                      </p:tavLst>
                                    </p:anim>
                                    <p:animEffect transition="in" filter="wipe(up)">
                                      <p:cBhvr>
                                        <p:cTn id="15"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3993213898"/>
              </p:ext>
            </p:extLst>
          </p:nvPr>
        </p:nvGraphicFramePr>
        <p:xfrm>
          <a:off x="473180" y="1712306"/>
          <a:ext cx="6079773" cy="2804160"/>
        </p:xfrm>
        <a:graphic>
          <a:graphicData uri="http://schemas.openxmlformats.org/drawingml/2006/table">
            <a:tbl>
              <a:tblPr firstRow="1" firstCol="1" bandRow="1">
                <a:tableStyleId>{125E5076-3810-47DD-B79F-674D7AD40C01}</a:tableStyleId>
              </a:tblPr>
              <a:tblGrid>
                <a:gridCol w="6079773"/>
              </a:tblGrid>
              <a:tr h="297108">
                <a:tc>
                  <a:txBody>
                    <a:bodyPr/>
                    <a:lstStyle/>
                    <a:p>
                      <a:pPr algn="l">
                        <a:lnSpc>
                          <a:spcPct val="150000"/>
                        </a:lnSpc>
                        <a:spcAft>
                          <a:spcPts val="0"/>
                        </a:spcAft>
                      </a:pPr>
                      <a:r>
                        <a:rPr lang="es-PE" sz="1600" dirty="0" smtClean="0">
                          <a:effectLst/>
                        </a:rPr>
                        <a:t>CONCLUSIONES</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7070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PE" sz="1800" b="0" kern="1200" dirty="0" smtClean="0">
                          <a:solidFill>
                            <a:schemeClr val="lt1"/>
                          </a:solidFill>
                          <a:effectLst/>
                          <a:latin typeface="+mn-lt"/>
                          <a:ea typeface="+mn-ea"/>
                          <a:cs typeface="+mn-cs"/>
                        </a:rPr>
                        <a:t>En el presente caso, el expediente técnico perdió la condición de activo, al no esperarse de parte del mismo ningún beneficio económico o servicio potencial. Sin embargo, al no haberse registrado en el momento en que se configuró la pérdida de tal condición (año 4), su registro por tanto, será con cargo a resultados acumulados (</a:t>
                      </a:r>
                      <a:r>
                        <a:rPr lang="es-PE" sz="1800" b="0" kern="1200" dirty="0" err="1" smtClean="0">
                          <a:solidFill>
                            <a:schemeClr val="lt1"/>
                          </a:solidFill>
                          <a:effectLst/>
                          <a:latin typeface="+mn-lt"/>
                          <a:ea typeface="+mn-ea"/>
                          <a:cs typeface="+mn-cs"/>
                        </a:rPr>
                        <a:t>reexpresión</a:t>
                      </a:r>
                      <a:r>
                        <a:rPr lang="es-PE" sz="1800" b="0" kern="1200" dirty="0" smtClean="0">
                          <a:solidFill>
                            <a:schemeClr val="lt1"/>
                          </a:solidFill>
                          <a:effectLst/>
                          <a:latin typeface="+mn-lt"/>
                          <a:ea typeface="+mn-ea"/>
                          <a:cs typeface="+mn-cs"/>
                        </a:rPr>
                        <a:t> retroactiva), por considerarse un importe material, en armonía con la NICSP 03.</a:t>
                      </a:r>
                      <a:r>
                        <a:rPr lang="es-PE" sz="1600" b="0" dirty="0" smtClean="0">
                          <a:effectLst/>
                        </a:rPr>
                        <a:t> </a:t>
                      </a:r>
                      <a:r>
                        <a:rPr lang="es-PE" sz="1800" b="0" kern="1200" dirty="0" smtClean="0">
                          <a:solidFill>
                            <a:schemeClr val="lt1"/>
                          </a:solidFill>
                          <a:effectLst/>
                          <a:latin typeface="+mn-lt"/>
                          <a:ea typeface="+mn-ea"/>
                          <a:cs typeface="+mn-cs"/>
                        </a:rPr>
                        <a:t>Párrafo 47 NICSP 03</a:t>
                      </a:r>
                    </a:p>
                    <a:p>
                      <a:pPr algn="just"/>
                      <a:endParaRPr lang="es-PE" sz="1600" b="0" kern="1200" dirty="0">
                        <a:solidFill>
                          <a:schemeClr val="lt1"/>
                        </a:solidFill>
                        <a:effectLst/>
                        <a:latin typeface="+mn-lt"/>
                        <a:ea typeface="+mn-ea"/>
                        <a:cs typeface="+mn-cs"/>
                      </a:endParaRPr>
                    </a:p>
                  </a:txBody>
                  <a:tcPr marL="68580" marR="68580" marT="0" marB="0"/>
                </a:tc>
              </a:tr>
            </a:tbl>
          </a:graphicData>
        </a:graphic>
      </p:graphicFrame>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3446" y="1688639"/>
            <a:ext cx="4244508" cy="3295736"/>
          </a:xfrm>
          <a:prstGeom prst="rect">
            <a:avLst/>
          </a:prstGeom>
        </p:spPr>
      </p:pic>
    </p:spTree>
    <p:extLst>
      <p:ext uri="{BB962C8B-B14F-4D97-AF65-F5344CB8AC3E}">
        <p14:creationId xmlns:p14="http://schemas.microsoft.com/office/powerpoint/2010/main" val="360703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1000"/>
                                        <p:tgtEl>
                                          <p:spTgt spid="1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TotalTime>
  <Words>435</Words>
  <Application>Microsoft Office PowerPoint</Application>
  <PresentationFormat>Panorámica</PresentationFormat>
  <Paragraphs>21</Paragraphs>
  <Slides>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vt:i4>
      </vt:variant>
    </vt:vector>
  </HeadingPairs>
  <TitlesOfParts>
    <vt:vector size="10" baseType="lpstr">
      <vt:lpstr>Arial</vt:lpstr>
      <vt:lpstr>Calibri</vt:lpstr>
      <vt:lpstr>Calibri Light</vt:lpstr>
      <vt:lpstr>Times New Roman</vt:lpstr>
      <vt:lpstr>Wingdings</vt:lpstr>
      <vt:lpstr>Tema de Office</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Ventura Abarca, Eduardo</dc:creator>
  <cp:lastModifiedBy>jorge carrillo otoya</cp:lastModifiedBy>
  <cp:revision>28</cp:revision>
  <dcterms:created xsi:type="dcterms:W3CDTF">2016-04-08T17:26:44Z</dcterms:created>
  <dcterms:modified xsi:type="dcterms:W3CDTF">2016-06-14T03:39:16Z</dcterms:modified>
</cp:coreProperties>
</file>